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android.com/studio/archive?fbclid=IwAR1zgwhg3yOB0dlofrG8pRce2P0F_MF1kypTXI-ECIOEY8H6SU1rVTMoYrA" TargetMode="External"/><Relationship Id="rId2" Type="http://schemas.openxmlformats.org/officeDocument/2006/relationships/hyperlink" Target="https://developer.android.com/studio"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4400" dirty="0">
                <a:solidFill>
                  <a:schemeClr val="tx1"/>
                </a:solidFill>
              </a:rPr>
              <a:t>Download &amp; Installing Android Studio</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BSIT - 2A</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C9625A-A167-4F5F-9458-590B54CF2D6F}"/>
              </a:ext>
            </a:extLst>
          </p:cNvPr>
          <p:cNvPicPr>
            <a:picLocks noChangeAspect="1"/>
          </p:cNvPicPr>
          <p:nvPr/>
        </p:nvPicPr>
        <p:blipFill rotWithShape="1">
          <a:blip r:embed="rId2"/>
          <a:srcRect l="31765" t="22078" r="31838" b="27570"/>
          <a:stretch/>
        </p:blipFill>
        <p:spPr>
          <a:xfrm>
            <a:off x="1658471" y="1703294"/>
            <a:ext cx="4437529" cy="34514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Straight Arrow Connector 3">
            <a:extLst>
              <a:ext uri="{FF2B5EF4-FFF2-40B4-BE49-F238E27FC236}">
                <a16:creationId xmlns:a16="http://schemas.microsoft.com/office/drawing/2014/main" id="{FA3C901D-53E7-4AAA-9D64-CD6A79C92554}"/>
              </a:ext>
            </a:extLst>
          </p:cNvPr>
          <p:cNvCxnSpPr>
            <a:cxnSpLocks/>
            <a:stCxn id="9" idx="1"/>
          </p:cNvCxnSpPr>
          <p:nvPr/>
        </p:nvCxnSpPr>
        <p:spPr>
          <a:xfrm flipH="1">
            <a:off x="3343835" y="1796769"/>
            <a:ext cx="3702423" cy="1632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8BFE5F67-EFD2-4848-8C84-251F9F1FDFF2}"/>
              </a:ext>
            </a:extLst>
          </p:cNvPr>
          <p:cNvCxnSpPr/>
          <p:nvPr/>
        </p:nvCxnSpPr>
        <p:spPr>
          <a:xfrm flipH="1" flipV="1">
            <a:off x="3352800" y="3227294"/>
            <a:ext cx="259976" cy="627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43CBB09-2EA0-4693-9E49-910084EEAF71}"/>
              </a:ext>
            </a:extLst>
          </p:cNvPr>
          <p:cNvSpPr txBox="1"/>
          <p:nvPr/>
        </p:nvSpPr>
        <p:spPr>
          <a:xfrm>
            <a:off x="7046258" y="642607"/>
            <a:ext cx="4288933"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It will ask you if you want to check or uncheck the android virtual device. if you uncheck, it will reduce space and remove extra system requirements. However, if you wish to test your program on a device but uncheck the other optional system, it will not function; instead, you may test it on an emulator.</a:t>
            </a:r>
          </a:p>
        </p:txBody>
      </p:sp>
      <p:cxnSp>
        <p:nvCxnSpPr>
          <p:cNvPr id="11" name="Straight Arrow Connector 10">
            <a:extLst>
              <a:ext uri="{FF2B5EF4-FFF2-40B4-BE49-F238E27FC236}">
                <a16:creationId xmlns:a16="http://schemas.microsoft.com/office/drawing/2014/main" id="{ABC247B4-1D69-46D1-A32C-1260EF249D30}"/>
              </a:ext>
            </a:extLst>
          </p:cNvPr>
          <p:cNvCxnSpPr>
            <a:cxnSpLocks/>
            <a:stCxn id="12" idx="1"/>
          </p:cNvCxnSpPr>
          <p:nvPr/>
        </p:nvCxnSpPr>
        <p:spPr>
          <a:xfrm flipH="1">
            <a:off x="5080000" y="4650570"/>
            <a:ext cx="1966258" cy="337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5F53FC4-4C70-4927-A4E8-276E4EC74124}"/>
              </a:ext>
            </a:extLst>
          </p:cNvPr>
          <p:cNvSpPr txBox="1"/>
          <p:nvPr/>
        </p:nvSpPr>
        <p:spPr>
          <a:xfrm>
            <a:off x="7046258" y="4465904"/>
            <a:ext cx="226177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Click next to proceed.</a:t>
            </a:r>
          </a:p>
        </p:txBody>
      </p:sp>
    </p:spTree>
    <p:extLst>
      <p:ext uri="{BB962C8B-B14F-4D97-AF65-F5344CB8AC3E}">
        <p14:creationId xmlns:p14="http://schemas.microsoft.com/office/powerpoint/2010/main" val="3329502668"/>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4859D1-6E23-4DA0-B2BC-C0611B08190E}"/>
              </a:ext>
            </a:extLst>
          </p:cNvPr>
          <p:cNvPicPr>
            <a:picLocks noChangeAspect="1"/>
          </p:cNvPicPr>
          <p:nvPr/>
        </p:nvPicPr>
        <p:blipFill rotWithShape="1">
          <a:blip r:embed="rId2"/>
          <a:srcRect l="31765" t="22209" r="31838" b="27701"/>
          <a:stretch/>
        </p:blipFill>
        <p:spPr>
          <a:xfrm>
            <a:off x="1658471" y="1712259"/>
            <a:ext cx="4437529" cy="34334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Straight Arrow Connector 3">
            <a:extLst>
              <a:ext uri="{FF2B5EF4-FFF2-40B4-BE49-F238E27FC236}">
                <a16:creationId xmlns:a16="http://schemas.microsoft.com/office/drawing/2014/main" id="{76594C78-CD03-414C-9E3C-8AC894E4C19A}"/>
              </a:ext>
            </a:extLst>
          </p:cNvPr>
          <p:cNvCxnSpPr>
            <a:cxnSpLocks/>
            <a:stCxn id="5" idx="1"/>
          </p:cNvCxnSpPr>
          <p:nvPr/>
        </p:nvCxnSpPr>
        <p:spPr>
          <a:xfrm flipH="1">
            <a:off x="5638800" y="1909482"/>
            <a:ext cx="1676400" cy="1210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FEB39BC-AF17-4B99-8287-7FC84635FEE4}"/>
              </a:ext>
            </a:extLst>
          </p:cNvPr>
          <p:cNvSpPr txBox="1"/>
          <p:nvPr/>
        </p:nvSpPr>
        <p:spPr>
          <a:xfrm>
            <a:off x="7315200" y="1586316"/>
            <a:ext cx="30480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This is the location where you may save the application file.</a:t>
            </a:r>
          </a:p>
        </p:txBody>
      </p:sp>
      <p:cxnSp>
        <p:nvCxnSpPr>
          <p:cNvPr id="7" name="Straight Arrow Connector 6">
            <a:extLst>
              <a:ext uri="{FF2B5EF4-FFF2-40B4-BE49-F238E27FC236}">
                <a16:creationId xmlns:a16="http://schemas.microsoft.com/office/drawing/2014/main" id="{EC754CF7-74EC-4504-889E-59DE2BC52763}"/>
              </a:ext>
            </a:extLst>
          </p:cNvPr>
          <p:cNvCxnSpPr>
            <a:cxnSpLocks/>
            <a:stCxn id="9" idx="1"/>
          </p:cNvCxnSpPr>
          <p:nvPr/>
        </p:nvCxnSpPr>
        <p:spPr>
          <a:xfrm flipH="1">
            <a:off x="5061527" y="4341091"/>
            <a:ext cx="1884218" cy="6003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562313E3-3592-4668-965B-DBAC0676BB71}"/>
              </a:ext>
            </a:extLst>
          </p:cNvPr>
          <p:cNvSpPr txBox="1"/>
          <p:nvPr/>
        </p:nvSpPr>
        <p:spPr>
          <a:xfrm>
            <a:off x="6945745" y="4156425"/>
            <a:ext cx="226177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Click next to proceed.</a:t>
            </a:r>
          </a:p>
        </p:txBody>
      </p:sp>
    </p:spTree>
    <p:extLst>
      <p:ext uri="{BB962C8B-B14F-4D97-AF65-F5344CB8AC3E}">
        <p14:creationId xmlns:p14="http://schemas.microsoft.com/office/powerpoint/2010/main" val="151642640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39C65-0B63-44E0-A106-E3451DA1355A}"/>
              </a:ext>
            </a:extLst>
          </p:cNvPr>
          <p:cNvPicPr>
            <a:picLocks noChangeAspect="1"/>
          </p:cNvPicPr>
          <p:nvPr/>
        </p:nvPicPr>
        <p:blipFill rotWithShape="1">
          <a:blip r:embed="rId2"/>
          <a:srcRect l="31765" t="22209" r="31838" b="27832"/>
          <a:stretch/>
        </p:blipFill>
        <p:spPr>
          <a:xfrm>
            <a:off x="1658471" y="1716741"/>
            <a:ext cx="4437529" cy="3424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Straight Arrow Connector 3">
            <a:extLst>
              <a:ext uri="{FF2B5EF4-FFF2-40B4-BE49-F238E27FC236}">
                <a16:creationId xmlns:a16="http://schemas.microsoft.com/office/drawing/2014/main" id="{294F86E0-A0B2-41DB-BB63-725479312E35}"/>
              </a:ext>
            </a:extLst>
          </p:cNvPr>
          <p:cNvCxnSpPr>
            <a:cxnSpLocks/>
            <a:stCxn id="5" idx="1"/>
          </p:cNvCxnSpPr>
          <p:nvPr/>
        </p:nvCxnSpPr>
        <p:spPr>
          <a:xfrm flipH="1">
            <a:off x="5082988" y="2814918"/>
            <a:ext cx="1873624" cy="2160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5550362-38FB-43AB-8972-CA785E6E1F5B}"/>
              </a:ext>
            </a:extLst>
          </p:cNvPr>
          <p:cNvSpPr txBox="1"/>
          <p:nvPr/>
        </p:nvSpPr>
        <p:spPr>
          <a:xfrm>
            <a:off x="6956612" y="2491752"/>
            <a:ext cx="415962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This button will install the application on your device.</a:t>
            </a:r>
          </a:p>
        </p:txBody>
      </p:sp>
    </p:spTree>
    <p:extLst>
      <p:ext uri="{BB962C8B-B14F-4D97-AF65-F5344CB8AC3E}">
        <p14:creationId xmlns:p14="http://schemas.microsoft.com/office/powerpoint/2010/main" val="1468989795"/>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6E6B3C-302D-426A-BADD-D2EA1F1DB1C5}"/>
              </a:ext>
            </a:extLst>
          </p:cNvPr>
          <p:cNvPicPr>
            <a:picLocks noChangeAspect="1"/>
          </p:cNvPicPr>
          <p:nvPr/>
        </p:nvPicPr>
        <p:blipFill rotWithShape="1">
          <a:blip r:embed="rId2"/>
          <a:srcRect l="31838" t="22208" r="31838" b="27702"/>
          <a:stretch/>
        </p:blipFill>
        <p:spPr>
          <a:xfrm>
            <a:off x="690283" y="250122"/>
            <a:ext cx="4428564" cy="34334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Straight Arrow Connector 3">
            <a:extLst>
              <a:ext uri="{FF2B5EF4-FFF2-40B4-BE49-F238E27FC236}">
                <a16:creationId xmlns:a16="http://schemas.microsoft.com/office/drawing/2014/main" id="{0A650235-258B-482E-BB6D-A8FC8A39DC59}"/>
              </a:ext>
            </a:extLst>
          </p:cNvPr>
          <p:cNvCxnSpPr>
            <a:cxnSpLocks/>
            <a:stCxn id="5" idx="1"/>
          </p:cNvCxnSpPr>
          <p:nvPr/>
        </p:nvCxnSpPr>
        <p:spPr>
          <a:xfrm flipH="1">
            <a:off x="3307976" y="941294"/>
            <a:ext cx="4034118" cy="18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07354CDC-E2EB-4E20-B203-74EC07EFEC51}"/>
              </a:ext>
            </a:extLst>
          </p:cNvPr>
          <p:cNvSpPr txBox="1"/>
          <p:nvPr/>
        </p:nvSpPr>
        <p:spPr>
          <a:xfrm>
            <a:off x="7342094" y="756628"/>
            <a:ext cx="332257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This show the installing process.</a:t>
            </a:r>
          </a:p>
        </p:txBody>
      </p:sp>
      <p:pic>
        <p:nvPicPr>
          <p:cNvPr id="14" name="Picture 13">
            <a:extLst>
              <a:ext uri="{FF2B5EF4-FFF2-40B4-BE49-F238E27FC236}">
                <a16:creationId xmlns:a16="http://schemas.microsoft.com/office/drawing/2014/main" id="{94F7EAED-4F30-408C-9117-6A1D98AE1663}"/>
              </a:ext>
            </a:extLst>
          </p:cNvPr>
          <p:cNvPicPr>
            <a:picLocks noChangeAspect="1"/>
          </p:cNvPicPr>
          <p:nvPr/>
        </p:nvPicPr>
        <p:blipFill rotWithShape="1">
          <a:blip r:embed="rId3"/>
          <a:srcRect l="31618" t="24693" r="32059" b="25217"/>
          <a:stretch/>
        </p:blipFill>
        <p:spPr>
          <a:xfrm>
            <a:off x="2904565" y="2658035"/>
            <a:ext cx="4428564" cy="34334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7" name="Straight Arrow Connector 16">
            <a:extLst>
              <a:ext uri="{FF2B5EF4-FFF2-40B4-BE49-F238E27FC236}">
                <a16:creationId xmlns:a16="http://schemas.microsoft.com/office/drawing/2014/main" id="{45519036-9826-474A-9CCF-050A069C380E}"/>
              </a:ext>
            </a:extLst>
          </p:cNvPr>
          <p:cNvCxnSpPr>
            <a:cxnSpLocks/>
            <a:stCxn id="19" idx="1"/>
          </p:cNvCxnSpPr>
          <p:nvPr/>
        </p:nvCxnSpPr>
        <p:spPr>
          <a:xfrm flipH="1">
            <a:off x="3675529" y="3276147"/>
            <a:ext cx="4939553" cy="323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FE04D2C-192F-4B1A-A005-64EC9B8FB0AB}"/>
              </a:ext>
            </a:extLst>
          </p:cNvPr>
          <p:cNvSpPr txBox="1"/>
          <p:nvPr/>
        </p:nvSpPr>
        <p:spPr>
          <a:xfrm>
            <a:off x="8615082" y="2952981"/>
            <a:ext cx="288663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This will inform you when it is finished.</a:t>
            </a:r>
            <a:endParaRPr lang="en-US" dirty="0"/>
          </a:p>
        </p:txBody>
      </p:sp>
    </p:spTree>
    <p:extLst>
      <p:ext uri="{BB962C8B-B14F-4D97-AF65-F5344CB8AC3E}">
        <p14:creationId xmlns:p14="http://schemas.microsoft.com/office/powerpoint/2010/main" val="303444911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626B6A-D042-4B8B-BBBB-FCE9B808F429}"/>
              </a:ext>
            </a:extLst>
          </p:cNvPr>
          <p:cNvPicPr>
            <a:picLocks noChangeAspect="1"/>
          </p:cNvPicPr>
          <p:nvPr/>
        </p:nvPicPr>
        <p:blipFill rotWithShape="1">
          <a:blip r:embed="rId2"/>
          <a:srcRect l="31765" t="24693" r="31912" b="25217"/>
          <a:stretch/>
        </p:blipFill>
        <p:spPr>
          <a:xfrm>
            <a:off x="1667435" y="1712258"/>
            <a:ext cx="4428565" cy="3433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Straight Arrow Connector 3">
            <a:extLst>
              <a:ext uri="{FF2B5EF4-FFF2-40B4-BE49-F238E27FC236}">
                <a16:creationId xmlns:a16="http://schemas.microsoft.com/office/drawing/2014/main" id="{F6883F30-40D4-4E19-A3FE-0959955B52B2}"/>
              </a:ext>
            </a:extLst>
          </p:cNvPr>
          <p:cNvCxnSpPr>
            <a:cxnSpLocks/>
            <a:stCxn id="5" idx="1"/>
          </p:cNvCxnSpPr>
          <p:nvPr/>
        </p:nvCxnSpPr>
        <p:spPr>
          <a:xfrm flipH="1">
            <a:off x="5091953" y="2402541"/>
            <a:ext cx="2805953" cy="2581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81CB0A77-D96C-451C-B0AB-5140AA9ED547}"/>
              </a:ext>
            </a:extLst>
          </p:cNvPr>
          <p:cNvSpPr txBox="1"/>
          <p:nvPr/>
        </p:nvSpPr>
        <p:spPr>
          <a:xfrm>
            <a:off x="7897906" y="1663877"/>
            <a:ext cx="3590773"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This will inform you that you have completed the installation of the program, and by clicking the "Finish" button, you will continue to the setup.</a:t>
            </a:r>
            <a:endParaRPr lang="en-US" dirty="0"/>
          </a:p>
        </p:txBody>
      </p:sp>
    </p:spTree>
    <p:extLst>
      <p:ext uri="{BB962C8B-B14F-4D97-AF65-F5344CB8AC3E}">
        <p14:creationId xmlns:p14="http://schemas.microsoft.com/office/powerpoint/2010/main" val="985113140"/>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712CA6-0B21-4906-920B-7F0A72FCC1A0}"/>
              </a:ext>
            </a:extLst>
          </p:cNvPr>
          <p:cNvPicPr>
            <a:picLocks noChangeAspect="1"/>
          </p:cNvPicPr>
          <p:nvPr/>
        </p:nvPicPr>
        <p:blipFill rotWithShape="1">
          <a:blip r:embed="rId2"/>
          <a:srcRect l="36470" t="38818" r="36324" b="39472"/>
          <a:stretch/>
        </p:blipFill>
        <p:spPr>
          <a:xfrm>
            <a:off x="1577788" y="681318"/>
            <a:ext cx="3316941" cy="1488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AA373D36-A341-4134-8408-432D9A3F8971}"/>
              </a:ext>
            </a:extLst>
          </p:cNvPr>
          <p:cNvPicPr>
            <a:picLocks noChangeAspect="1"/>
          </p:cNvPicPr>
          <p:nvPr/>
        </p:nvPicPr>
        <p:blipFill rotWithShape="1">
          <a:blip r:embed="rId3"/>
          <a:srcRect l="26544" t="24301" r="26544" b="24432"/>
          <a:stretch/>
        </p:blipFill>
        <p:spPr>
          <a:xfrm>
            <a:off x="376518" y="2662517"/>
            <a:ext cx="5719482" cy="3514165"/>
          </a:xfrm>
          <a:prstGeom prst="rect">
            <a:avLst/>
          </a:prstGeom>
        </p:spPr>
      </p:pic>
      <p:cxnSp>
        <p:nvCxnSpPr>
          <p:cNvPr id="7" name="Straight Arrow Connector 6">
            <a:extLst>
              <a:ext uri="{FF2B5EF4-FFF2-40B4-BE49-F238E27FC236}">
                <a16:creationId xmlns:a16="http://schemas.microsoft.com/office/drawing/2014/main" id="{DC375E81-340A-4C94-80BE-A4CF33A25AB5}"/>
              </a:ext>
            </a:extLst>
          </p:cNvPr>
          <p:cNvCxnSpPr>
            <a:cxnSpLocks/>
            <a:stCxn id="10" idx="1"/>
          </p:cNvCxnSpPr>
          <p:nvPr/>
        </p:nvCxnSpPr>
        <p:spPr>
          <a:xfrm flipH="1">
            <a:off x="3334871" y="681318"/>
            <a:ext cx="3469341" cy="4661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C3C0F7F-9CB1-4CC6-B4A2-D0B4B825E00A}"/>
              </a:ext>
            </a:extLst>
          </p:cNvPr>
          <p:cNvCxnSpPr>
            <a:cxnSpLocks/>
            <a:stCxn id="11" idx="1"/>
          </p:cNvCxnSpPr>
          <p:nvPr/>
        </p:nvCxnSpPr>
        <p:spPr>
          <a:xfrm flipH="1" flipV="1">
            <a:off x="3012141" y="1694329"/>
            <a:ext cx="3944471" cy="183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476C066-A365-4574-B3F7-8655A714126A}"/>
              </a:ext>
            </a:extLst>
          </p:cNvPr>
          <p:cNvSpPr txBox="1"/>
          <p:nvPr/>
        </p:nvSpPr>
        <p:spPr>
          <a:xfrm>
            <a:off x="6804212" y="496652"/>
            <a:ext cx="353475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Importing previous version setting.</a:t>
            </a:r>
          </a:p>
        </p:txBody>
      </p:sp>
      <p:sp>
        <p:nvSpPr>
          <p:cNvPr id="11" name="TextBox 10">
            <a:extLst>
              <a:ext uri="{FF2B5EF4-FFF2-40B4-BE49-F238E27FC236}">
                <a16:creationId xmlns:a16="http://schemas.microsoft.com/office/drawing/2014/main" id="{17A27978-91A6-4F2F-8D44-78D0E8E20F8C}"/>
              </a:ext>
            </a:extLst>
          </p:cNvPr>
          <p:cNvSpPr txBox="1"/>
          <p:nvPr/>
        </p:nvSpPr>
        <p:spPr>
          <a:xfrm>
            <a:off x="6956612" y="1416423"/>
            <a:ext cx="3039035"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 previous setting was not imported. Creating a whole new one.</a:t>
            </a:r>
          </a:p>
        </p:txBody>
      </p:sp>
      <p:cxnSp>
        <p:nvCxnSpPr>
          <p:cNvPr id="13" name="Straight Arrow Connector 12">
            <a:extLst>
              <a:ext uri="{FF2B5EF4-FFF2-40B4-BE49-F238E27FC236}">
                <a16:creationId xmlns:a16="http://schemas.microsoft.com/office/drawing/2014/main" id="{7E08E54A-A51F-44B3-B5C4-B3EFBD3A2B3E}"/>
              </a:ext>
            </a:extLst>
          </p:cNvPr>
          <p:cNvCxnSpPr>
            <a:cxnSpLocks/>
            <a:stCxn id="14" idx="1"/>
          </p:cNvCxnSpPr>
          <p:nvPr/>
        </p:nvCxnSpPr>
        <p:spPr>
          <a:xfrm flipH="1">
            <a:off x="4509247" y="3559390"/>
            <a:ext cx="2653553" cy="573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950CEB5-0B6E-4E43-B847-A0EEF8C2CD58}"/>
              </a:ext>
            </a:extLst>
          </p:cNvPr>
          <p:cNvSpPr txBox="1"/>
          <p:nvPr/>
        </p:nvSpPr>
        <p:spPr>
          <a:xfrm>
            <a:off x="7162800" y="3236224"/>
            <a:ext cx="303903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Starting downloading SDK (</a:t>
            </a:r>
            <a:r>
              <a:rPr lang="en-US" b="0" i="0" dirty="0">
                <a:solidFill>
                  <a:srgbClr val="202124"/>
                </a:solidFill>
                <a:effectLst/>
                <a:latin typeface="arial" panose="020B0604020202020204" pitchFamily="34" charset="0"/>
              </a:rPr>
              <a:t>Software development kit</a:t>
            </a:r>
            <a:r>
              <a:rPr lang="en-US" dirty="0"/>
              <a:t>)</a:t>
            </a:r>
          </a:p>
        </p:txBody>
      </p:sp>
    </p:spTree>
    <p:extLst>
      <p:ext uri="{BB962C8B-B14F-4D97-AF65-F5344CB8AC3E}">
        <p14:creationId xmlns:p14="http://schemas.microsoft.com/office/powerpoint/2010/main" val="56268876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1204D-3BB1-4213-A16D-A7C42BD11D71}"/>
              </a:ext>
            </a:extLst>
          </p:cNvPr>
          <p:cNvPicPr>
            <a:picLocks noChangeAspect="1"/>
          </p:cNvPicPr>
          <p:nvPr/>
        </p:nvPicPr>
        <p:blipFill rotWithShape="1">
          <a:blip r:embed="rId2"/>
          <a:srcRect l="21323" t="11223" r="21251" b="11877"/>
          <a:stretch/>
        </p:blipFill>
        <p:spPr>
          <a:xfrm>
            <a:off x="403411" y="412377"/>
            <a:ext cx="7001435" cy="5271247"/>
          </a:xfrm>
          <a:prstGeom prst="rect">
            <a:avLst/>
          </a:prstGeom>
        </p:spPr>
      </p:pic>
      <p:cxnSp>
        <p:nvCxnSpPr>
          <p:cNvPr id="5" name="Straight Arrow Connector 4">
            <a:extLst>
              <a:ext uri="{FF2B5EF4-FFF2-40B4-BE49-F238E27FC236}">
                <a16:creationId xmlns:a16="http://schemas.microsoft.com/office/drawing/2014/main" id="{C3A193D3-EDD1-41C1-B5A6-264D0B8A4B75}"/>
              </a:ext>
            </a:extLst>
          </p:cNvPr>
          <p:cNvCxnSpPr>
            <a:cxnSpLocks/>
            <a:stCxn id="6" idx="1"/>
          </p:cNvCxnSpPr>
          <p:nvPr/>
        </p:nvCxnSpPr>
        <p:spPr>
          <a:xfrm flipH="1">
            <a:off x="6158753" y="3024227"/>
            <a:ext cx="2689412" cy="1000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7564A588-D296-4BAB-B251-D00A0A08AC26}"/>
              </a:ext>
            </a:extLst>
          </p:cNvPr>
          <p:cNvSpPr txBox="1"/>
          <p:nvPr/>
        </p:nvSpPr>
        <p:spPr>
          <a:xfrm>
            <a:off x="8848165" y="2147064"/>
            <a:ext cx="2826599"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Google usage statistic is a feedback if you like to enable data sharing. You can click don’t send but you can also click send it depends on the user.</a:t>
            </a:r>
          </a:p>
        </p:txBody>
      </p:sp>
    </p:spTree>
    <p:extLst>
      <p:ext uri="{BB962C8B-B14F-4D97-AF65-F5344CB8AC3E}">
        <p14:creationId xmlns:p14="http://schemas.microsoft.com/office/powerpoint/2010/main" val="3934712109"/>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AF7736-0798-4847-83DB-9B41503CDC9D}"/>
              </a:ext>
            </a:extLst>
          </p:cNvPr>
          <p:cNvPicPr>
            <a:picLocks noChangeAspect="1"/>
          </p:cNvPicPr>
          <p:nvPr/>
        </p:nvPicPr>
        <p:blipFill rotWithShape="1">
          <a:blip r:embed="rId2"/>
          <a:srcRect l="18456" t="7168" r="24264" b="16192"/>
          <a:stretch/>
        </p:blipFill>
        <p:spPr>
          <a:xfrm>
            <a:off x="349624" y="502023"/>
            <a:ext cx="6983506" cy="5253317"/>
          </a:xfrm>
          <a:prstGeom prst="rect">
            <a:avLst/>
          </a:prstGeom>
        </p:spPr>
      </p:pic>
      <p:cxnSp>
        <p:nvCxnSpPr>
          <p:cNvPr id="4" name="Straight Arrow Connector 3">
            <a:extLst>
              <a:ext uri="{FF2B5EF4-FFF2-40B4-BE49-F238E27FC236}">
                <a16:creationId xmlns:a16="http://schemas.microsoft.com/office/drawing/2014/main" id="{CB81B43F-C47C-4170-B97D-9000CEE221A1}"/>
              </a:ext>
            </a:extLst>
          </p:cNvPr>
          <p:cNvCxnSpPr>
            <a:cxnSpLocks/>
            <a:stCxn id="5" idx="1"/>
          </p:cNvCxnSpPr>
          <p:nvPr/>
        </p:nvCxnSpPr>
        <p:spPr>
          <a:xfrm flipH="1">
            <a:off x="5638800" y="3128681"/>
            <a:ext cx="2805953" cy="23397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9CD72B8-0A66-4B05-AA93-919833B2ACEE}"/>
              </a:ext>
            </a:extLst>
          </p:cNvPr>
          <p:cNvSpPr txBox="1"/>
          <p:nvPr/>
        </p:nvSpPr>
        <p:spPr>
          <a:xfrm>
            <a:off x="8444753" y="2944015"/>
            <a:ext cx="226177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Click next to proceed.</a:t>
            </a:r>
          </a:p>
        </p:txBody>
      </p:sp>
    </p:spTree>
    <p:extLst>
      <p:ext uri="{BB962C8B-B14F-4D97-AF65-F5344CB8AC3E}">
        <p14:creationId xmlns:p14="http://schemas.microsoft.com/office/powerpoint/2010/main" val="403470018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86CFDD-3DF1-4538-AAE3-BF8FCA8C9DA2}"/>
              </a:ext>
            </a:extLst>
          </p:cNvPr>
          <p:cNvPicPr>
            <a:picLocks noChangeAspect="1"/>
          </p:cNvPicPr>
          <p:nvPr/>
        </p:nvPicPr>
        <p:blipFill rotWithShape="1">
          <a:blip r:embed="rId2"/>
          <a:srcRect l="18309" t="7038" r="24264" b="15932"/>
          <a:stretch/>
        </p:blipFill>
        <p:spPr>
          <a:xfrm>
            <a:off x="510988" y="600635"/>
            <a:ext cx="7001435" cy="5280212"/>
          </a:xfrm>
          <a:prstGeom prst="rect">
            <a:avLst/>
          </a:prstGeom>
        </p:spPr>
      </p:pic>
      <p:cxnSp>
        <p:nvCxnSpPr>
          <p:cNvPr id="4" name="Straight Arrow Connector 3">
            <a:extLst>
              <a:ext uri="{FF2B5EF4-FFF2-40B4-BE49-F238E27FC236}">
                <a16:creationId xmlns:a16="http://schemas.microsoft.com/office/drawing/2014/main" id="{F15667D4-67F3-46E5-80C5-2C7F8F3CD8AC}"/>
              </a:ext>
            </a:extLst>
          </p:cNvPr>
          <p:cNvCxnSpPr>
            <a:cxnSpLocks/>
            <a:stCxn id="6" idx="1"/>
          </p:cNvCxnSpPr>
          <p:nvPr/>
        </p:nvCxnSpPr>
        <p:spPr>
          <a:xfrm flipH="1">
            <a:off x="5728447" y="3101788"/>
            <a:ext cx="2106706" cy="2501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C23EC7B-1398-4A6D-A7C9-E643FFA51C40}"/>
              </a:ext>
            </a:extLst>
          </p:cNvPr>
          <p:cNvSpPr txBox="1"/>
          <p:nvPr/>
        </p:nvSpPr>
        <p:spPr>
          <a:xfrm>
            <a:off x="7835153" y="2363124"/>
            <a:ext cx="3792070"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You can click “Standard” &amp; “Custom”. Standard is atomically install all setting and options. Custom is a customization of setting, option, and components to installed.</a:t>
            </a:r>
          </a:p>
        </p:txBody>
      </p:sp>
    </p:spTree>
    <p:extLst>
      <p:ext uri="{BB962C8B-B14F-4D97-AF65-F5344CB8AC3E}">
        <p14:creationId xmlns:p14="http://schemas.microsoft.com/office/powerpoint/2010/main" val="4136411822"/>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34810-DD88-4A2F-964E-B987DCC83FC4}"/>
              </a:ext>
            </a:extLst>
          </p:cNvPr>
          <p:cNvPicPr>
            <a:picLocks noChangeAspect="1"/>
          </p:cNvPicPr>
          <p:nvPr/>
        </p:nvPicPr>
        <p:blipFill rotWithShape="1">
          <a:blip r:embed="rId2"/>
          <a:srcRect l="18382" t="7168" r="24264" b="15930"/>
          <a:stretch/>
        </p:blipFill>
        <p:spPr>
          <a:xfrm>
            <a:off x="430305" y="793376"/>
            <a:ext cx="6992471" cy="5271247"/>
          </a:xfrm>
          <a:prstGeom prst="rect">
            <a:avLst/>
          </a:prstGeom>
        </p:spPr>
      </p:pic>
      <p:cxnSp>
        <p:nvCxnSpPr>
          <p:cNvPr id="4" name="Straight Connector 3">
            <a:extLst>
              <a:ext uri="{FF2B5EF4-FFF2-40B4-BE49-F238E27FC236}">
                <a16:creationId xmlns:a16="http://schemas.microsoft.com/office/drawing/2014/main" id="{F824C991-327A-4671-9302-A62AA2BE8653}"/>
              </a:ext>
            </a:extLst>
          </p:cNvPr>
          <p:cNvCxnSpPr>
            <a:cxnSpLocks/>
            <a:stCxn id="10" idx="1"/>
          </p:cNvCxnSpPr>
          <p:nvPr/>
        </p:nvCxnSpPr>
        <p:spPr>
          <a:xfrm flipH="1">
            <a:off x="4742329" y="1299882"/>
            <a:ext cx="3074895" cy="116542"/>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5DB26DF0-2008-4242-9017-7F5C00C70663}"/>
              </a:ext>
            </a:extLst>
          </p:cNvPr>
          <p:cNvCxnSpPr/>
          <p:nvPr/>
        </p:nvCxnSpPr>
        <p:spPr>
          <a:xfrm flipH="1">
            <a:off x="4338918" y="1425388"/>
            <a:ext cx="385482" cy="986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A960A35-702B-4DBF-AAED-1CFFA38C0B26}"/>
              </a:ext>
            </a:extLst>
          </p:cNvPr>
          <p:cNvCxnSpPr/>
          <p:nvPr/>
        </p:nvCxnSpPr>
        <p:spPr>
          <a:xfrm flipH="1">
            <a:off x="1129553" y="1416424"/>
            <a:ext cx="3612776" cy="986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152309F-1F13-4F7C-930A-DAEED1DC33DE}"/>
              </a:ext>
            </a:extLst>
          </p:cNvPr>
          <p:cNvSpPr txBox="1"/>
          <p:nvPr/>
        </p:nvSpPr>
        <p:spPr>
          <a:xfrm>
            <a:off x="7817224" y="976716"/>
            <a:ext cx="351416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UI (User Interface) Theme. You can choose the theme that you desire.</a:t>
            </a:r>
          </a:p>
        </p:txBody>
      </p:sp>
      <p:cxnSp>
        <p:nvCxnSpPr>
          <p:cNvPr id="12" name="Straight Arrow Connector 11">
            <a:extLst>
              <a:ext uri="{FF2B5EF4-FFF2-40B4-BE49-F238E27FC236}">
                <a16:creationId xmlns:a16="http://schemas.microsoft.com/office/drawing/2014/main" id="{0999F682-62E4-4F0A-BF4E-E84372D832DA}"/>
              </a:ext>
            </a:extLst>
          </p:cNvPr>
          <p:cNvCxnSpPr>
            <a:cxnSpLocks/>
            <a:stCxn id="14" idx="1"/>
          </p:cNvCxnSpPr>
          <p:nvPr/>
        </p:nvCxnSpPr>
        <p:spPr>
          <a:xfrm flipH="1">
            <a:off x="5624945" y="4954237"/>
            <a:ext cx="2192279" cy="827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CBF7D0E3-F52C-4CD5-B751-7123EE5D683C}"/>
              </a:ext>
            </a:extLst>
          </p:cNvPr>
          <p:cNvSpPr txBox="1"/>
          <p:nvPr/>
        </p:nvSpPr>
        <p:spPr>
          <a:xfrm>
            <a:off x="7817224" y="4769571"/>
            <a:ext cx="226177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Click next to proceed.</a:t>
            </a:r>
          </a:p>
        </p:txBody>
      </p:sp>
    </p:spTree>
    <p:extLst>
      <p:ext uri="{BB962C8B-B14F-4D97-AF65-F5344CB8AC3E}">
        <p14:creationId xmlns:p14="http://schemas.microsoft.com/office/powerpoint/2010/main" val="375500681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6DC85F-F5DD-414D-B312-D04BDCF480D4}"/>
              </a:ext>
            </a:extLst>
          </p:cNvPr>
          <p:cNvSpPr txBox="1"/>
          <p:nvPr/>
        </p:nvSpPr>
        <p:spPr>
          <a:xfrm>
            <a:off x="1423147" y="982176"/>
            <a:ext cx="9345706" cy="4893647"/>
          </a:xfrm>
          <a:prstGeom prst="rect">
            <a:avLst/>
          </a:prstGeom>
          <a:noFill/>
        </p:spPr>
        <p:txBody>
          <a:bodyPr wrap="square" rtlCol="0">
            <a:spAutoFit/>
          </a:bodyPr>
          <a:lstStyle/>
          <a:p>
            <a:r>
              <a:rPr lang="en-US" sz="2400" dirty="0"/>
              <a:t>Now were going to show you how to do the step by step downloading and installing Android Studio.</a:t>
            </a:r>
          </a:p>
          <a:p>
            <a:endParaRPr lang="en-US" sz="2400" dirty="0"/>
          </a:p>
          <a:p>
            <a:pPr marL="285750" indent="-285750">
              <a:buFont typeface="Arial" panose="020B0604020202020204" pitchFamily="34" charset="0"/>
              <a:buChar char="•"/>
            </a:pPr>
            <a:r>
              <a:rPr lang="en-US" sz="2400" dirty="0"/>
              <a:t>First of all we need to do is download the Android Studio Installer.</a:t>
            </a:r>
          </a:p>
          <a:p>
            <a:endParaRPr lang="en-US" sz="2400" dirty="0"/>
          </a:p>
          <a:p>
            <a:pPr marL="285750" indent="-285750">
              <a:buFont typeface="Arial" panose="020B0604020202020204" pitchFamily="34" charset="0"/>
              <a:buChar char="•"/>
            </a:pPr>
            <a:r>
              <a:rPr lang="en-US" sz="2400" dirty="0"/>
              <a:t>Open any Search Engine. Example are Google Chrome, Mozilla Firefox, and Explorer etc.</a:t>
            </a:r>
          </a:p>
          <a:p>
            <a:endParaRPr lang="en-US" sz="2400" dirty="0"/>
          </a:p>
          <a:p>
            <a:pPr marL="285750" indent="-285750">
              <a:buFont typeface="Arial" panose="020B0604020202020204" pitchFamily="34" charset="0"/>
              <a:buChar char="•"/>
            </a:pPr>
            <a:r>
              <a:rPr lang="en-US" sz="2400" dirty="0"/>
              <a:t>Search the Website. Link (</a:t>
            </a:r>
            <a:r>
              <a:rPr lang="en-US" sz="2400" dirty="0">
                <a:hlinkClick r:id="rId2"/>
              </a:rPr>
              <a:t>https://developer.android.com/studio</a:t>
            </a:r>
            <a:r>
              <a:rPr lang="en-US" sz="2400" dirty="0"/>
              <a:t>).</a:t>
            </a:r>
          </a:p>
          <a:p>
            <a:endParaRPr lang="en-US" sz="2400" dirty="0"/>
          </a:p>
          <a:p>
            <a:pPr marL="285750" indent="-285750">
              <a:buFont typeface="Arial" panose="020B0604020202020204" pitchFamily="34" charset="0"/>
              <a:buChar char="•"/>
            </a:pPr>
            <a:r>
              <a:rPr lang="en-US" sz="2400" dirty="0"/>
              <a:t>For other version search this link (</a:t>
            </a:r>
            <a:r>
              <a:rPr lang="en-US" sz="2400" dirty="0">
                <a:hlinkClick r:id="rId3"/>
              </a:rPr>
              <a:t>https://developer.android.com/studio/archive?fbclid=IwAR1zgwhg3yOB0dlofrG8pRce2P0F_MF1kypTXI-ECIOEY8H6SU1rVTMoYrA</a:t>
            </a:r>
            <a:r>
              <a:rPr lang="en-US" sz="2400" dirty="0"/>
              <a:t>).</a:t>
            </a:r>
          </a:p>
        </p:txBody>
      </p:sp>
    </p:spTree>
    <p:extLst>
      <p:ext uri="{BB962C8B-B14F-4D97-AF65-F5344CB8AC3E}">
        <p14:creationId xmlns:p14="http://schemas.microsoft.com/office/powerpoint/2010/main" val="2240019582"/>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9D8DC5-0C69-4700-AD51-DCDDCABF81DF}"/>
              </a:ext>
            </a:extLst>
          </p:cNvPr>
          <p:cNvPicPr>
            <a:picLocks noChangeAspect="1"/>
          </p:cNvPicPr>
          <p:nvPr/>
        </p:nvPicPr>
        <p:blipFill rotWithShape="1">
          <a:blip r:embed="rId2"/>
          <a:srcRect l="21177" t="6384" r="21397" b="16715"/>
          <a:stretch/>
        </p:blipFill>
        <p:spPr>
          <a:xfrm>
            <a:off x="412376" y="609601"/>
            <a:ext cx="7001436" cy="5271247"/>
          </a:xfrm>
          <a:prstGeom prst="rect">
            <a:avLst/>
          </a:prstGeom>
        </p:spPr>
      </p:pic>
      <p:sp>
        <p:nvSpPr>
          <p:cNvPr id="3" name="TextBox 2">
            <a:extLst>
              <a:ext uri="{FF2B5EF4-FFF2-40B4-BE49-F238E27FC236}">
                <a16:creationId xmlns:a16="http://schemas.microsoft.com/office/drawing/2014/main" id="{363354E5-9253-4A5F-BAC0-5A60F315AAE7}"/>
              </a:ext>
            </a:extLst>
          </p:cNvPr>
          <p:cNvSpPr txBox="1"/>
          <p:nvPr/>
        </p:nvSpPr>
        <p:spPr>
          <a:xfrm>
            <a:off x="8256493" y="1219200"/>
            <a:ext cx="297628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Review of installation setting</a:t>
            </a:r>
          </a:p>
        </p:txBody>
      </p:sp>
      <p:cxnSp>
        <p:nvCxnSpPr>
          <p:cNvPr id="5" name="Straight Arrow Connector 4">
            <a:extLst>
              <a:ext uri="{FF2B5EF4-FFF2-40B4-BE49-F238E27FC236}">
                <a16:creationId xmlns:a16="http://schemas.microsoft.com/office/drawing/2014/main" id="{F4BD5B90-48AA-47C3-BC7A-41F03B8BF8A0}"/>
              </a:ext>
            </a:extLst>
          </p:cNvPr>
          <p:cNvCxnSpPr>
            <a:cxnSpLocks/>
            <a:stCxn id="3" idx="1"/>
          </p:cNvCxnSpPr>
          <p:nvPr/>
        </p:nvCxnSpPr>
        <p:spPr>
          <a:xfrm flipH="1">
            <a:off x="2823882" y="1403866"/>
            <a:ext cx="5432611" cy="1437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2E8C199-2537-45E1-9EF2-5907331276B1}"/>
              </a:ext>
            </a:extLst>
          </p:cNvPr>
          <p:cNvSpPr txBox="1"/>
          <p:nvPr/>
        </p:nvSpPr>
        <p:spPr>
          <a:xfrm>
            <a:off x="8821272" y="4536140"/>
            <a:ext cx="232801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Click finish to proceed</a:t>
            </a:r>
          </a:p>
        </p:txBody>
      </p:sp>
      <p:cxnSp>
        <p:nvCxnSpPr>
          <p:cNvPr id="10" name="Straight Arrow Connector 9">
            <a:extLst>
              <a:ext uri="{FF2B5EF4-FFF2-40B4-BE49-F238E27FC236}">
                <a16:creationId xmlns:a16="http://schemas.microsoft.com/office/drawing/2014/main" id="{A7E29E53-6464-4028-B503-C0358165F7F4}"/>
              </a:ext>
            </a:extLst>
          </p:cNvPr>
          <p:cNvCxnSpPr>
            <a:cxnSpLocks/>
            <a:stCxn id="8" idx="1"/>
          </p:cNvCxnSpPr>
          <p:nvPr/>
        </p:nvCxnSpPr>
        <p:spPr>
          <a:xfrm flipH="1">
            <a:off x="7171765" y="4720806"/>
            <a:ext cx="1649507" cy="917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343232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BB3409-6142-4AEC-9F23-F7EDD88744D2}"/>
              </a:ext>
            </a:extLst>
          </p:cNvPr>
          <p:cNvPicPr>
            <a:picLocks noChangeAspect="1"/>
          </p:cNvPicPr>
          <p:nvPr/>
        </p:nvPicPr>
        <p:blipFill rotWithShape="1">
          <a:blip r:embed="rId2"/>
          <a:srcRect l="25662" t="3899" r="16839" b="19070"/>
          <a:stretch/>
        </p:blipFill>
        <p:spPr>
          <a:xfrm>
            <a:off x="421340" y="609600"/>
            <a:ext cx="7010400" cy="5280212"/>
          </a:xfrm>
          <a:prstGeom prst="rect">
            <a:avLst/>
          </a:prstGeom>
        </p:spPr>
      </p:pic>
      <p:sp>
        <p:nvSpPr>
          <p:cNvPr id="3" name="TextBox 2">
            <a:extLst>
              <a:ext uri="{FF2B5EF4-FFF2-40B4-BE49-F238E27FC236}">
                <a16:creationId xmlns:a16="http://schemas.microsoft.com/office/drawing/2014/main" id="{F18AAE02-40CB-4B9B-9B55-07F91FE72B4D}"/>
              </a:ext>
            </a:extLst>
          </p:cNvPr>
          <p:cNvSpPr txBox="1"/>
          <p:nvPr/>
        </p:nvSpPr>
        <p:spPr>
          <a:xfrm>
            <a:off x="8399929" y="1210236"/>
            <a:ext cx="24384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Verifying, Reading and installing components </a:t>
            </a:r>
          </a:p>
        </p:txBody>
      </p:sp>
      <p:cxnSp>
        <p:nvCxnSpPr>
          <p:cNvPr id="5" name="Straight Arrow Connector 4">
            <a:extLst>
              <a:ext uri="{FF2B5EF4-FFF2-40B4-BE49-F238E27FC236}">
                <a16:creationId xmlns:a16="http://schemas.microsoft.com/office/drawing/2014/main" id="{583D2514-215C-4D78-B539-5F1D5FDB3898}"/>
              </a:ext>
            </a:extLst>
          </p:cNvPr>
          <p:cNvCxnSpPr>
            <a:stCxn id="3" idx="1"/>
          </p:cNvCxnSpPr>
          <p:nvPr/>
        </p:nvCxnSpPr>
        <p:spPr>
          <a:xfrm flipH="1">
            <a:off x="5934635" y="1533402"/>
            <a:ext cx="2465294" cy="7615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0960C4FD-EDD4-42A7-BBBC-D7A304C4E91E}"/>
              </a:ext>
            </a:extLst>
          </p:cNvPr>
          <p:cNvSpPr txBox="1"/>
          <p:nvPr/>
        </p:nvSpPr>
        <p:spPr>
          <a:xfrm>
            <a:off x="8399929" y="4678268"/>
            <a:ext cx="260873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Click “Finish” to complete installation.</a:t>
            </a:r>
          </a:p>
        </p:txBody>
      </p:sp>
      <p:cxnSp>
        <p:nvCxnSpPr>
          <p:cNvPr id="8" name="Straight Arrow Connector 7">
            <a:extLst>
              <a:ext uri="{FF2B5EF4-FFF2-40B4-BE49-F238E27FC236}">
                <a16:creationId xmlns:a16="http://schemas.microsoft.com/office/drawing/2014/main" id="{1A883C3A-67AB-467A-BFB2-B40CF66AD508}"/>
              </a:ext>
            </a:extLst>
          </p:cNvPr>
          <p:cNvCxnSpPr>
            <a:cxnSpLocks/>
            <a:stCxn id="6" idx="1"/>
          </p:cNvCxnSpPr>
          <p:nvPr/>
        </p:nvCxnSpPr>
        <p:spPr>
          <a:xfrm flipH="1">
            <a:off x="7151594" y="5001434"/>
            <a:ext cx="1248335" cy="6463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0141917"/>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F1ADC-E475-4E74-B7C6-3EDF085F4DEA}"/>
              </a:ext>
            </a:extLst>
          </p:cNvPr>
          <p:cNvPicPr>
            <a:picLocks noChangeAspect="1"/>
          </p:cNvPicPr>
          <p:nvPr/>
        </p:nvPicPr>
        <p:blipFill rotWithShape="1">
          <a:blip r:embed="rId2"/>
          <a:srcRect l="21544" t="5338" r="21323" b="17238"/>
          <a:stretch/>
        </p:blipFill>
        <p:spPr>
          <a:xfrm>
            <a:off x="560295" y="658906"/>
            <a:ext cx="6965576" cy="5307106"/>
          </a:xfrm>
          <a:prstGeom prst="rect">
            <a:avLst/>
          </a:prstGeom>
        </p:spPr>
      </p:pic>
      <p:sp>
        <p:nvSpPr>
          <p:cNvPr id="3" name="TextBox 2">
            <a:extLst>
              <a:ext uri="{FF2B5EF4-FFF2-40B4-BE49-F238E27FC236}">
                <a16:creationId xmlns:a16="http://schemas.microsoft.com/office/drawing/2014/main" id="{D4287980-C2DC-45AE-8453-03F91E1DB894}"/>
              </a:ext>
            </a:extLst>
          </p:cNvPr>
          <p:cNvSpPr txBox="1"/>
          <p:nvPr/>
        </p:nvSpPr>
        <p:spPr>
          <a:xfrm>
            <a:off x="8261382" y="2712294"/>
            <a:ext cx="3108581"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Now you can create your New Project System in your Device.</a:t>
            </a:r>
          </a:p>
          <a:p>
            <a:endParaRPr lang="en-US" dirty="0"/>
          </a:p>
          <a:p>
            <a:pPr algn="ctr"/>
            <a:r>
              <a:rPr lang="en-US" dirty="0"/>
              <a:t>“Thank you”</a:t>
            </a:r>
          </a:p>
        </p:txBody>
      </p:sp>
    </p:spTree>
    <p:extLst>
      <p:ext uri="{BB962C8B-B14F-4D97-AF65-F5344CB8AC3E}">
        <p14:creationId xmlns:p14="http://schemas.microsoft.com/office/powerpoint/2010/main" val="336981832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B1D3A-2A60-4435-A063-2FF0D7136252}"/>
              </a:ext>
            </a:extLst>
          </p:cNvPr>
          <p:cNvSpPr txBox="1"/>
          <p:nvPr/>
        </p:nvSpPr>
        <p:spPr>
          <a:xfrm>
            <a:off x="3496281" y="331694"/>
            <a:ext cx="5199437" cy="461665"/>
          </a:xfrm>
          <a:prstGeom prst="rect">
            <a:avLst/>
          </a:prstGeom>
          <a:noFill/>
        </p:spPr>
        <p:txBody>
          <a:bodyPr wrap="none" rtlCol="0">
            <a:spAutoFit/>
          </a:bodyPr>
          <a:lstStyle/>
          <a:p>
            <a:r>
              <a:rPr lang="en-US" sz="2400" dirty="0"/>
              <a:t>For other Version this is the procedure.</a:t>
            </a:r>
          </a:p>
        </p:txBody>
      </p:sp>
      <p:pic>
        <p:nvPicPr>
          <p:cNvPr id="4" name="Picture 3">
            <a:extLst>
              <a:ext uri="{FF2B5EF4-FFF2-40B4-BE49-F238E27FC236}">
                <a16:creationId xmlns:a16="http://schemas.microsoft.com/office/drawing/2014/main" id="{DB918892-51BB-4FB5-BD26-E60722AA80D7}"/>
              </a:ext>
            </a:extLst>
          </p:cNvPr>
          <p:cNvPicPr>
            <a:picLocks noChangeAspect="1"/>
          </p:cNvPicPr>
          <p:nvPr/>
        </p:nvPicPr>
        <p:blipFill rotWithShape="1">
          <a:blip r:embed="rId2"/>
          <a:srcRect t="4086" r="5073" b="7458"/>
          <a:stretch/>
        </p:blipFill>
        <p:spPr>
          <a:xfrm>
            <a:off x="1461018" y="999565"/>
            <a:ext cx="9269963" cy="4858870"/>
          </a:xfrm>
          <a:prstGeom prst="rect">
            <a:avLst/>
          </a:prstGeom>
        </p:spPr>
      </p:pic>
      <p:cxnSp>
        <p:nvCxnSpPr>
          <p:cNvPr id="6" name="Straight Arrow Connector 5">
            <a:extLst>
              <a:ext uri="{FF2B5EF4-FFF2-40B4-BE49-F238E27FC236}">
                <a16:creationId xmlns:a16="http://schemas.microsoft.com/office/drawing/2014/main" id="{DEDDEB9E-D711-4FE2-951A-D6932AFC476F}"/>
              </a:ext>
            </a:extLst>
          </p:cNvPr>
          <p:cNvCxnSpPr>
            <a:cxnSpLocks/>
            <a:stCxn id="8" idx="1"/>
          </p:cNvCxnSpPr>
          <p:nvPr/>
        </p:nvCxnSpPr>
        <p:spPr>
          <a:xfrm flipH="1" flipV="1">
            <a:off x="3370729" y="5611906"/>
            <a:ext cx="788895" cy="448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0BB251E-C7AE-42E3-A45B-F41F1EAE4581}"/>
              </a:ext>
            </a:extLst>
          </p:cNvPr>
          <p:cNvSpPr txBox="1"/>
          <p:nvPr/>
        </p:nvSpPr>
        <p:spPr>
          <a:xfrm>
            <a:off x="4159624" y="5875475"/>
            <a:ext cx="377340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Click the I agree the term to proceed.</a:t>
            </a:r>
          </a:p>
        </p:txBody>
      </p:sp>
    </p:spTree>
    <p:extLst>
      <p:ext uri="{BB962C8B-B14F-4D97-AF65-F5344CB8AC3E}">
        <p14:creationId xmlns:p14="http://schemas.microsoft.com/office/powerpoint/2010/main" val="326518278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2C55B5-F016-4745-8648-514CA1412841}"/>
              </a:ext>
            </a:extLst>
          </p:cNvPr>
          <p:cNvPicPr>
            <a:picLocks noChangeAspect="1"/>
          </p:cNvPicPr>
          <p:nvPr/>
        </p:nvPicPr>
        <p:blipFill rotWithShape="1">
          <a:blip r:embed="rId2"/>
          <a:srcRect t="4183" r="4706" b="5883"/>
          <a:stretch/>
        </p:blipFill>
        <p:spPr>
          <a:xfrm>
            <a:off x="1048870" y="749659"/>
            <a:ext cx="10094259" cy="5358681"/>
          </a:xfrm>
          <a:prstGeom prst="rect">
            <a:avLst/>
          </a:prstGeom>
        </p:spPr>
      </p:pic>
      <p:sp>
        <p:nvSpPr>
          <p:cNvPr id="4" name="TextBox 3">
            <a:extLst>
              <a:ext uri="{FF2B5EF4-FFF2-40B4-BE49-F238E27FC236}">
                <a16:creationId xmlns:a16="http://schemas.microsoft.com/office/drawing/2014/main" id="{DBCDD86C-437D-4B08-BD6C-CF4C30670A72}"/>
              </a:ext>
            </a:extLst>
          </p:cNvPr>
          <p:cNvSpPr txBox="1"/>
          <p:nvPr/>
        </p:nvSpPr>
        <p:spPr>
          <a:xfrm>
            <a:off x="1226492" y="287994"/>
            <a:ext cx="9739013" cy="461665"/>
          </a:xfrm>
          <a:prstGeom prst="rect">
            <a:avLst/>
          </a:prstGeom>
          <a:noFill/>
        </p:spPr>
        <p:txBody>
          <a:bodyPr wrap="none" rtlCol="0">
            <a:spAutoFit/>
          </a:bodyPr>
          <a:lstStyle/>
          <a:p>
            <a:r>
              <a:rPr lang="en-US" sz="2400" dirty="0"/>
              <a:t>You can find Variants of Version of Android Studio to download and install.</a:t>
            </a:r>
          </a:p>
        </p:txBody>
      </p:sp>
    </p:spTree>
    <p:extLst>
      <p:ext uri="{BB962C8B-B14F-4D97-AF65-F5344CB8AC3E}">
        <p14:creationId xmlns:p14="http://schemas.microsoft.com/office/powerpoint/2010/main" val="268183340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 description available.">
            <a:extLst>
              <a:ext uri="{FF2B5EF4-FFF2-40B4-BE49-F238E27FC236}">
                <a16:creationId xmlns:a16="http://schemas.microsoft.com/office/drawing/2014/main" id="{EBB20263-E9C0-49C7-963F-A39E402447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85" r="4853" b="5338"/>
          <a:stretch/>
        </p:blipFill>
        <p:spPr bwMode="auto">
          <a:xfrm>
            <a:off x="1394012" y="929024"/>
            <a:ext cx="9403976" cy="49999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8A82859-EE3A-4F82-9640-440D19A46D7E}"/>
              </a:ext>
            </a:extLst>
          </p:cNvPr>
          <p:cNvSpPr txBox="1"/>
          <p:nvPr/>
        </p:nvSpPr>
        <p:spPr>
          <a:xfrm>
            <a:off x="1327675" y="358589"/>
            <a:ext cx="9536650" cy="400110"/>
          </a:xfrm>
          <a:prstGeom prst="rect">
            <a:avLst/>
          </a:prstGeom>
          <a:noFill/>
        </p:spPr>
        <p:txBody>
          <a:bodyPr wrap="none" rtlCol="0">
            <a:spAutoFit/>
          </a:bodyPr>
          <a:lstStyle/>
          <a:p>
            <a:r>
              <a:rPr lang="en-US" sz="2000" dirty="0"/>
              <a:t>To download the latest Version of Android Studio. Click the “Download Android Studio”.</a:t>
            </a:r>
          </a:p>
        </p:txBody>
      </p:sp>
      <p:cxnSp>
        <p:nvCxnSpPr>
          <p:cNvPr id="4" name="Straight Arrow Connector 3">
            <a:extLst>
              <a:ext uri="{FF2B5EF4-FFF2-40B4-BE49-F238E27FC236}">
                <a16:creationId xmlns:a16="http://schemas.microsoft.com/office/drawing/2014/main" id="{177F6DE0-F033-4602-A9AB-1CF2A794580F}"/>
              </a:ext>
            </a:extLst>
          </p:cNvPr>
          <p:cNvCxnSpPr>
            <a:cxnSpLocks/>
            <a:stCxn id="5" idx="1"/>
          </p:cNvCxnSpPr>
          <p:nvPr/>
        </p:nvCxnSpPr>
        <p:spPr>
          <a:xfrm flipH="1">
            <a:off x="7234518" y="3505200"/>
            <a:ext cx="1138517" cy="2779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CA5D38F-0976-422D-989F-9F02E9BA85A9}"/>
              </a:ext>
            </a:extLst>
          </p:cNvPr>
          <p:cNvSpPr txBox="1"/>
          <p:nvPr/>
        </p:nvSpPr>
        <p:spPr>
          <a:xfrm>
            <a:off x="8373035" y="3320534"/>
            <a:ext cx="122661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Click Here.</a:t>
            </a:r>
          </a:p>
        </p:txBody>
      </p:sp>
    </p:spTree>
    <p:extLst>
      <p:ext uri="{BB962C8B-B14F-4D97-AF65-F5344CB8AC3E}">
        <p14:creationId xmlns:p14="http://schemas.microsoft.com/office/powerpoint/2010/main" val="11137126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 description available.">
            <a:extLst>
              <a:ext uri="{FF2B5EF4-FFF2-40B4-BE49-F238E27FC236}">
                <a16:creationId xmlns:a16="http://schemas.microsoft.com/office/drawing/2014/main" id="{9FD14009-03A4-436B-B3DD-AF285D1E73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55" r="5147" b="6123"/>
          <a:stretch/>
        </p:blipFill>
        <p:spPr bwMode="auto">
          <a:xfrm>
            <a:off x="0" y="-18485"/>
            <a:ext cx="12192000" cy="64551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188F8F3-C927-44B1-8222-97AD0EA7C53D}"/>
              </a:ext>
            </a:extLst>
          </p:cNvPr>
          <p:cNvCxnSpPr>
            <a:cxnSpLocks/>
            <a:stCxn id="6" idx="1"/>
          </p:cNvCxnSpPr>
          <p:nvPr/>
        </p:nvCxnSpPr>
        <p:spPr>
          <a:xfrm flipH="1" flipV="1">
            <a:off x="7064188" y="5154706"/>
            <a:ext cx="932330" cy="138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572425E-EF01-4E71-8852-0C6DC91F8EBB}"/>
              </a:ext>
            </a:extLst>
          </p:cNvPr>
          <p:cNvSpPr txBox="1"/>
          <p:nvPr/>
        </p:nvSpPr>
        <p:spPr>
          <a:xfrm>
            <a:off x="7996518" y="4416042"/>
            <a:ext cx="2886635"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Then look at the "terms and conditions." After reviewing the terms and conditions check the box, then download the Android Studio program.</a:t>
            </a:r>
          </a:p>
        </p:txBody>
      </p:sp>
    </p:spTree>
    <p:extLst>
      <p:ext uri="{BB962C8B-B14F-4D97-AF65-F5344CB8AC3E}">
        <p14:creationId xmlns:p14="http://schemas.microsoft.com/office/powerpoint/2010/main" val="369071465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o description available.">
            <a:extLst>
              <a:ext uri="{FF2B5EF4-FFF2-40B4-BE49-F238E27FC236}">
                <a16:creationId xmlns:a16="http://schemas.microsoft.com/office/drawing/2014/main" id="{BE59922F-8E70-4D67-8B1A-252D821D3C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23" r="5073" b="5338"/>
          <a:stretch/>
        </p:blipFill>
        <p:spPr bwMode="auto">
          <a:xfrm>
            <a:off x="0" y="0"/>
            <a:ext cx="12192000" cy="651625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F4D537A6-54C6-4A26-A330-48E00613690D}"/>
              </a:ext>
            </a:extLst>
          </p:cNvPr>
          <p:cNvCxnSpPr>
            <a:cxnSpLocks/>
            <a:stCxn id="4" idx="2"/>
          </p:cNvCxnSpPr>
          <p:nvPr/>
        </p:nvCxnSpPr>
        <p:spPr>
          <a:xfrm flipH="1">
            <a:off x="412376" y="4352330"/>
            <a:ext cx="1645026" cy="1752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82E803B0-854E-428E-86EE-3815DD636237}"/>
              </a:ext>
            </a:extLst>
          </p:cNvPr>
          <p:cNvSpPr txBox="1"/>
          <p:nvPr/>
        </p:nvSpPr>
        <p:spPr>
          <a:xfrm>
            <a:off x="268943" y="3152001"/>
            <a:ext cx="357691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This will appear on the right bottom of your screen once you click the Download Android Studio button.</a:t>
            </a:r>
          </a:p>
        </p:txBody>
      </p:sp>
    </p:spTree>
    <p:extLst>
      <p:ext uri="{BB962C8B-B14F-4D97-AF65-F5344CB8AC3E}">
        <p14:creationId xmlns:p14="http://schemas.microsoft.com/office/powerpoint/2010/main" val="631048299"/>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C57650-F521-4C73-89CF-AB66BC2B4E00}"/>
              </a:ext>
            </a:extLst>
          </p:cNvPr>
          <p:cNvPicPr>
            <a:picLocks noChangeAspect="1"/>
          </p:cNvPicPr>
          <p:nvPr/>
        </p:nvPicPr>
        <p:blipFill rotWithShape="1">
          <a:blip r:embed="rId2"/>
          <a:srcRect b="5208"/>
          <a:stretch/>
        </p:blipFill>
        <p:spPr>
          <a:xfrm>
            <a:off x="0" y="1673"/>
            <a:ext cx="12192000" cy="6497739"/>
          </a:xfrm>
          <a:prstGeom prst="rect">
            <a:avLst/>
          </a:prstGeom>
        </p:spPr>
      </p:pic>
      <p:cxnSp>
        <p:nvCxnSpPr>
          <p:cNvPr id="4" name="Straight Arrow Connector 3">
            <a:extLst>
              <a:ext uri="{FF2B5EF4-FFF2-40B4-BE49-F238E27FC236}">
                <a16:creationId xmlns:a16="http://schemas.microsoft.com/office/drawing/2014/main" id="{93F0BA33-E656-4B73-AF77-443935D3ADA9}"/>
              </a:ext>
            </a:extLst>
          </p:cNvPr>
          <p:cNvCxnSpPr>
            <a:cxnSpLocks/>
            <a:stCxn id="5" idx="1"/>
          </p:cNvCxnSpPr>
          <p:nvPr/>
        </p:nvCxnSpPr>
        <p:spPr>
          <a:xfrm flipH="1">
            <a:off x="2079812" y="2698376"/>
            <a:ext cx="1281953" cy="3675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04F81594-EAA9-41B0-B431-455705F48455}"/>
              </a:ext>
            </a:extLst>
          </p:cNvPr>
          <p:cNvSpPr txBox="1"/>
          <p:nvPr/>
        </p:nvSpPr>
        <p:spPr>
          <a:xfrm>
            <a:off x="3361765" y="2236711"/>
            <a:ext cx="558501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When you're done downloading. Your computer will display the Android Studio icon in the location you selected for your download.</a:t>
            </a:r>
          </a:p>
        </p:txBody>
      </p:sp>
    </p:spTree>
    <p:extLst>
      <p:ext uri="{BB962C8B-B14F-4D97-AF65-F5344CB8AC3E}">
        <p14:creationId xmlns:p14="http://schemas.microsoft.com/office/powerpoint/2010/main" val="146967862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96BDE3-F1A9-45ED-934A-82FA550185D5}"/>
              </a:ext>
            </a:extLst>
          </p:cNvPr>
          <p:cNvPicPr>
            <a:picLocks noChangeAspect="1"/>
          </p:cNvPicPr>
          <p:nvPr/>
        </p:nvPicPr>
        <p:blipFill rotWithShape="1">
          <a:blip r:embed="rId2"/>
          <a:srcRect l="31765" t="22209" r="31838" b="27571"/>
          <a:stretch/>
        </p:blipFill>
        <p:spPr>
          <a:xfrm>
            <a:off x="1658471" y="1707776"/>
            <a:ext cx="4437529" cy="3442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a:extLst>
              <a:ext uri="{FF2B5EF4-FFF2-40B4-BE49-F238E27FC236}">
                <a16:creationId xmlns:a16="http://schemas.microsoft.com/office/drawing/2014/main" id="{C831A4AA-A821-44D6-B011-0152D824EEDF}"/>
              </a:ext>
            </a:extLst>
          </p:cNvPr>
          <p:cNvCxnSpPr>
            <a:cxnSpLocks/>
            <a:stCxn id="7" idx="1"/>
          </p:cNvCxnSpPr>
          <p:nvPr/>
        </p:nvCxnSpPr>
        <p:spPr>
          <a:xfrm flipH="1">
            <a:off x="5082988" y="2913529"/>
            <a:ext cx="2026024" cy="20260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4EBC503-D9B5-41B7-AE23-68C55D9512B1}"/>
              </a:ext>
            </a:extLst>
          </p:cNvPr>
          <p:cNvSpPr txBox="1"/>
          <p:nvPr/>
        </p:nvSpPr>
        <p:spPr>
          <a:xfrm>
            <a:off x="7109012" y="2728863"/>
            <a:ext cx="313585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Read the Guide and Click Next</a:t>
            </a:r>
          </a:p>
        </p:txBody>
      </p:sp>
    </p:spTree>
    <p:extLst>
      <p:ext uri="{BB962C8B-B14F-4D97-AF65-F5344CB8AC3E}">
        <p14:creationId xmlns:p14="http://schemas.microsoft.com/office/powerpoint/2010/main" val="1947010547"/>
      </p:ext>
    </p:extLst>
  </p:cSld>
  <p:clrMapOvr>
    <a:masterClrMapping/>
  </p:clrMapOvr>
  <p:transition spd="slow">
    <p:cover/>
  </p:transition>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2.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{1FFDDB2D-D06A-4FCB-A2B6-18E28A4C1D18}tf11429527_win32</Template>
  <TotalTime>216</TotalTime>
  <Words>517</Words>
  <Application>Microsoft Office PowerPoint</Application>
  <PresentationFormat>Widescreen</PresentationFormat>
  <Paragraphs>43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vt:lpstr>
      <vt:lpstr>Bookman Old Style</vt:lpstr>
      <vt:lpstr>Calibri</vt:lpstr>
      <vt:lpstr>Franklin Gothic Book</vt:lpstr>
      <vt:lpstr>1_RetrospectVTI</vt:lpstr>
      <vt:lpstr>Download &amp; Installing Android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Download &amp; Installing Android Studio</dc:title>
  <dc:creator>Celdrick Nheld Madla</dc:creator>
  <cp:lastModifiedBy>Celdrick Nheld Madla</cp:lastModifiedBy>
  <cp:revision>52</cp:revision>
  <dcterms:created xsi:type="dcterms:W3CDTF">2022-02-16T23:51:54Z</dcterms:created>
  <dcterms:modified xsi:type="dcterms:W3CDTF">2022-02-17T05:02:29Z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